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9"/>
  </p:notesMasterIdLst>
  <p:handoutMasterIdLst>
    <p:handoutMasterId r:id="rId20"/>
  </p:handoutMasterIdLst>
  <p:sldIdLst>
    <p:sldId id="624" r:id="rId2"/>
    <p:sldId id="630" r:id="rId3"/>
    <p:sldId id="593" r:id="rId4"/>
    <p:sldId id="596" r:id="rId5"/>
    <p:sldId id="620" r:id="rId6"/>
    <p:sldId id="590" r:id="rId7"/>
    <p:sldId id="604" r:id="rId8"/>
    <p:sldId id="606" r:id="rId9"/>
    <p:sldId id="607" r:id="rId10"/>
    <p:sldId id="608" r:id="rId11"/>
    <p:sldId id="609" r:id="rId12"/>
    <p:sldId id="616" r:id="rId13"/>
    <p:sldId id="626" r:id="rId14"/>
    <p:sldId id="627" r:id="rId15"/>
    <p:sldId id="628" r:id="rId16"/>
    <p:sldId id="629" r:id="rId17"/>
    <p:sldId id="591" r:id="rId18"/>
  </p:sldIdLst>
  <p:sldSz cx="9144000" cy="6858000" type="screen4x3"/>
  <p:notesSz cx="6797675" cy="9926638"/>
  <p:defaultTextStyle>
    <a:defPPr>
      <a:defRPr lang="nl-NL"/>
    </a:defPPr>
    <a:lvl1pPr algn="ctr" rtl="0" eaLnBrk="0" fontAlgn="base" hangingPunct="0">
      <a:lnSpc>
        <a:spcPct val="90000"/>
      </a:lnSpc>
      <a:spcBef>
        <a:spcPct val="2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2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2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2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2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000066"/>
    <a:srgbClr val="CC0066"/>
    <a:srgbClr val="3399FF"/>
    <a:srgbClr val="99CC00"/>
    <a:srgbClr val="008000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19" autoAdjust="0"/>
    <p:restoredTop sz="94660" autoAdjust="0"/>
  </p:normalViewPr>
  <p:slideViewPr>
    <p:cSldViewPr>
      <p:cViewPr>
        <p:scale>
          <a:sx n="70" d="100"/>
          <a:sy n="70" d="100"/>
        </p:scale>
        <p:origin x="-1602" y="-72"/>
      </p:cViewPr>
      <p:guideLst>
        <p:guide orient="horz" pos="2432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18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>
                <a:latin typeface="Arial Rounded MT Bold" pitchFamily="34" charset="0"/>
              </a:defRPr>
            </a:lvl1pPr>
          </a:lstStyle>
          <a:p>
            <a:pPr>
              <a:defRPr/>
            </a:pPr>
            <a:r>
              <a:rPr lang="nl-NL"/>
              <a:t>AOC Oost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Arial Rounded MT Bold" pitchFamily="34" charset="0"/>
              </a:defRPr>
            </a:lvl1pPr>
          </a:lstStyle>
          <a:p>
            <a:pPr>
              <a:defRPr/>
            </a:pPr>
            <a:r>
              <a:rPr lang="nl-NL"/>
              <a:t>versie 7 2006-2007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>
                <a:latin typeface="Arial Rounded MT Bold" pitchFamily="34" charset="0"/>
              </a:defRPr>
            </a:lvl1pPr>
          </a:lstStyle>
          <a:p>
            <a:pPr>
              <a:defRPr/>
            </a:pPr>
            <a:r>
              <a:rPr lang="nl-NL"/>
              <a:t>De wereld van GROEN ONDERWIJS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1338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Arial Rounded MT Bold" pitchFamily="34" charset="0"/>
              </a:defRPr>
            </a:lvl1pPr>
          </a:lstStyle>
          <a:p>
            <a:pPr>
              <a:defRPr/>
            </a:pPr>
            <a:fld id="{052C0431-962D-4BB6-884B-4CA0D996E03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716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r>
              <a:rPr lang="nl-NL"/>
              <a:t>AOC Oost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r>
              <a:rPr lang="nl-NL"/>
              <a:t>versie 7 2006-2007</a:t>
            </a:r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4875"/>
            <a:ext cx="49879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het opmaakprofiel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r>
              <a:rPr lang="nl-NL"/>
              <a:t>De wereld van GROEN ONDERWIJS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1338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4B36740F-9300-46BF-83F2-0E55455F1CE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617111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  <p:sp>
        <p:nvSpPr>
          <p:cNvPr id="4" name="Rectangle 3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3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4751625"/>
      </p:ext>
    </p:extLst>
  </p:cSld>
  <p:clrMapOvr>
    <a:masterClrMapping/>
  </p:clrMapOvr>
  <p:transition spd="med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3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3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830800"/>
      </p:ext>
    </p:extLst>
  </p:cSld>
  <p:clrMapOvr>
    <a:masterClrMapping/>
  </p:clrMapOvr>
  <p:transition spd="med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325"/>
            <a:ext cx="1943100" cy="534987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325"/>
            <a:ext cx="5676900" cy="53498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3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3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6043508"/>
      </p:ext>
    </p:extLst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3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3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823963"/>
      </p:ext>
    </p:extLst>
  </p:cSld>
  <p:clrMapOvr>
    <a:masterClrMapping/>
  </p:clrMapOvr>
  <p:transition spd="med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3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3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7812656"/>
      </p:ext>
    </p:extLst>
  </p:cSld>
  <p:clrMapOvr>
    <a:masterClrMapping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3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3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4547365"/>
      </p:ext>
    </p:extLst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3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3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0579722"/>
      </p:ext>
    </p:extLst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3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3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310286"/>
      </p:ext>
    </p:extLst>
  </p:cSld>
  <p:clrMapOvr>
    <a:masterClrMapping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3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714136"/>
      </p:ext>
    </p:extLst>
  </p:cSld>
  <p:clrMapOvr>
    <a:masterClrMapping/>
  </p:clrMapOvr>
  <p:transition spd="med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3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3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9798114"/>
      </p:ext>
    </p:extLst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307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30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0788994"/>
      </p:ext>
    </p:extLst>
  </p:cSld>
  <p:clrMapOvr>
    <a:masterClrMapping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074" descr="voet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075" descr="logo aoc oost in blauwe balk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Box 3076"/>
          <p:cNvSpPr txBox="1">
            <a:spLocks noChangeArrowheads="1"/>
          </p:cNvSpPr>
          <p:nvPr/>
        </p:nvSpPr>
        <p:spPr bwMode="auto">
          <a:xfrm>
            <a:off x="7143750" y="6491288"/>
            <a:ext cx="2000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nl-NL" sz="1800" b="1" smtClean="0">
                <a:solidFill>
                  <a:schemeClr val="bg1"/>
                </a:solidFill>
                <a:latin typeface="Arial" charset="0"/>
              </a:rPr>
              <a:t>www.aoc-oost.nl</a:t>
            </a:r>
            <a:endParaRPr lang="nl-NL" sz="1800" smtClean="0">
              <a:latin typeface="Arial" charset="0"/>
            </a:endParaRPr>
          </a:p>
        </p:txBody>
      </p:sp>
      <p:sp>
        <p:nvSpPr>
          <p:cNvPr id="1029" name="Rectangle 307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325"/>
            <a:ext cx="7286625" cy="549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Verdana 34 punts</a:t>
            </a:r>
          </a:p>
        </p:txBody>
      </p:sp>
      <p:sp>
        <p:nvSpPr>
          <p:cNvPr id="1030" name="Rectangle 307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1148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Verdana</a:t>
            </a:r>
          </a:p>
          <a:p>
            <a:pPr lvl="1"/>
            <a:r>
              <a:rPr lang="nl-NL" smtClean="0"/>
              <a:t>Verdana Black, 28 punts</a:t>
            </a:r>
          </a:p>
          <a:p>
            <a:pPr lvl="2"/>
            <a:r>
              <a:rPr lang="nl-NL" smtClean="0"/>
              <a:t>Verdana Black, 24 punts</a:t>
            </a:r>
          </a:p>
          <a:p>
            <a:pPr lvl="3"/>
            <a:r>
              <a:rPr lang="nl-NL" smtClean="0"/>
              <a:t>Verdana Black, 20 punts</a:t>
            </a:r>
          </a:p>
        </p:txBody>
      </p:sp>
      <p:sp>
        <p:nvSpPr>
          <p:cNvPr id="251911" name="Rectangle 307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1912" name="Rectangle 308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3" name="AutoShape 308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598488" y="6553200"/>
            <a:ext cx="228600" cy="304800"/>
          </a:xfrm>
          <a:prstGeom prst="actionButtonBackPrevious">
            <a:avLst/>
          </a:prstGeom>
          <a:solidFill>
            <a:schemeClr val="hlink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34" name="AutoShape 308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8" y="6553200"/>
            <a:ext cx="228600" cy="304800"/>
          </a:xfrm>
          <a:prstGeom prst="actionButtonForwardNext">
            <a:avLst/>
          </a:prstGeom>
          <a:solidFill>
            <a:schemeClr val="hlink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>
    <p:cut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7C941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01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7C941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Black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Black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Black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Black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Black" pitchFamily="34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arrangeren.wikiwijs.nl/33251/Drainage#sub20244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980728"/>
            <a:ext cx="7772400" cy="5544616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Integrale opdracht tuinaanleg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Vijvers afgerond</a:t>
            </a:r>
          </a:p>
          <a:p>
            <a:pPr marL="0" indent="0">
              <a:buNone/>
            </a:pPr>
            <a:r>
              <a:rPr lang="nl-NL" dirty="0" smtClean="0"/>
              <a:t>Rioleringen </a:t>
            </a:r>
            <a:r>
              <a:rPr lang="nl-NL" dirty="0" smtClean="0">
                <a:sym typeface="Wingdings" panose="05000000000000000000" pitchFamily="2" charset="2"/>
              </a:rPr>
              <a:t> theorie afgerond</a:t>
            </a:r>
            <a:endParaRPr lang="nl-NL" dirty="0" smtClean="0"/>
          </a:p>
          <a:p>
            <a:r>
              <a:rPr lang="nl-NL" dirty="0" smtClean="0"/>
              <a:t>Volgende week eindtoets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Nu: drainage</a:t>
            </a:r>
          </a:p>
          <a:p>
            <a:pPr marL="0" indent="0">
              <a:buNone/>
            </a:pPr>
            <a:r>
              <a:rPr lang="nl-NL" smtClean="0"/>
              <a:t>Komende </a:t>
            </a:r>
            <a:r>
              <a:rPr lang="nl-NL" dirty="0" smtClean="0"/>
              <a:t>weken: </a:t>
            </a:r>
            <a:r>
              <a:rPr lang="nl-NL" dirty="0" err="1" smtClean="0"/>
              <a:t>molgoot</a:t>
            </a:r>
            <a:r>
              <a:rPr lang="nl-NL" dirty="0" smtClean="0"/>
              <a:t>, afreien, straatwerk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7673330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914400" y="60325"/>
            <a:ext cx="7286625" cy="1208088"/>
          </a:xfrm>
        </p:spPr>
        <p:txBody>
          <a:bodyPr/>
          <a:lstStyle/>
          <a:p>
            <a:r>
              <a:rPr lang="nl-NL" smtClean="0"/>
              <a:t>4. Hoe is de grond tot 1,20 meter diepte?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nl-NL" dirty="0" smtClean="0"/>
              <a:t>met </a:t>
            </a:r>
            <a:r>
              <a:rPr lang="nl-NL" dirty="0"/>
              <a:t>de </a:t>
            </a:r>
            <a:r>
              <a:rPr lang="nl-NL" dirty="0" smtClean="0"/>
              <a:t>grondboor </a:t>
            </a:r>
            <a:r>
              <a:rPr lang="nl-NL" dirty="0"/>
              <a:t>een bodemprofiel uitleggen, </a:t>
            </a:r>
            <a:endParaRPr lang="nl-NL" dirty="0" smtClean="0"/>
          </a:p>
          <a:p>
            <a:pPr marL="0" indent="0">
              <a:buFontTx/>
              <a:buNone/>
              <a:defRPr/>
            </a:pPr>
            <a:r>
              <a:rPr lang="nl-NL" dirty="0" smtClean="0"/>
              <a:t>hieruit </a:t>
            </a:r>
            <a:r>
              <a:rPr lang="nl-NL" dirty="0"/>
              <a:t>aflezen </a:t>
            </a:r>
            <a:r>
              <a:rPr lang="nl-NL" dirty="0" smtClean="0"/>
              <a:t>of er een </a:t>
            </a:r>
            <a:r>
              <a:rPr lang="nl-NL" dirty="0"/>
              <a:t>storende </a:t>
            </a:r>
            <a:r>
              <a:rPr lang="nl-NL" dirty="0" smtClean="0"/>
              <a:t>laag is en </a:t>
            </a:r>
          </a:p>
          <a:p>
            <a:pPr marL="0" indent="0">
              <a:buFontTx/>
              <a:buNone/>
              <a:defRPr/>
            </a:pPr>
            <a:r>
              <a:rPr lang="nl-NL" dirty="0" smtClean="0"/>
              <a:t>hoe </a:t>
            </a:r>
            <a:r>
              <a:rPr lang="nl-NL" dirty="0"/>
              <a:t>diep </a:t>
            </a:r>
            <a:r>
              <a:rPr lang="nl-NL" dirty="0" smtClean="0"/>
              <a:t>het grondwaterpeil is.</a:t>
            </a:r>
          </a:p>
          <a:p>
            <a:pPr marL="0" indent="0">
              <a:buFontTx/>
              <a:buNone/>
              <a:defRPr/>
            </a:pPr>
            <a:r>
              <a:rPr lang="nl-NL" dirty="0" smtClean="0"/>
              <a:t>NB:</a:t>
            </a:r>
          </a:p>
          <a:p>
            <a:pPr marL="0" indent="0">
              <a:buFontTx/>
              <a:buNone/>
              <a:defRPr/>
            </a:pPr>
            <a:r>
              <a:rPr lang="nl-NL" dirty="0" smtClean="0"/>
              <a:t>-roestverschijnselen</a:t>
            </a:r>
          </a:p>
          <a:p>
            <a:pPr marL="0" indent="0">
              <a:buFontTx/>
              <a:buNone/>
              <a:defRPr/>
            </a:pPr>
            <a:r>
              <a:rPr lang="nl-NL" dirty="0" smtClean="0"/>
              <a:t>-mantelbuis</a:t>
            </a:r>
            <a:endParaRPr lang="nl-NL" dirty="0"/>
          </a:p>
          <a:p>
            <a:pPr>
              <a:defRPr/>
            </a:pPr>
            <a:endParaRPr lang="nl-NL" dirty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5733" y="3911600"/>
            <a:ext cx="2630642" cy="294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900113" y="115888"/>
            <a:ext cx="7948612" cy="1065212"/>
          </a:xfrm>
        </p:spPr>
        <p:txBody>
          <a:bodyPr/>
          <a:lstStyle/>
          <a:p>
            <a:r>
              <a:rPr lang="nl-NL" sz="3600" smtClean="0"/>
              <a:t>Oplossingen voor de wateroverlast in een tuin: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4213" y="1341438"/>
            <a:ext cx="77724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nl-NL" dirty="0"/>
              <a:t>Hemelwaterafvoer verbeteren,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l-NL" dirty="0" smtClean="0"/>
              <a:t>Grondbewerking</a:t>
            </a:r>
            <a:r>
              <a:rPr lang="nl-NL" dirty="0"/>
              <a:t>;  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l-NL" dirty="0"/>
              <a:t>Grondverbetering;  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l-NL" dirty="0"/>
              <a:t>Drainagebuizen </a:t>
            </a:r>
            <a:r>
              <a:rPr lang="nl-NL" dirty="0" smtClean="0"/>
              <a:t>leggen </a:t>
            </a:r>
            <a:r>
              <a:rPr lang="nl-NL" sz="1600" dirty="0" smtClean="0">
                <a:hlinkClick r:id="rId2"/>
              </a:rPr>
              <a:t>http://arrangeren.wikiwijs.nl/33251/Drainage#sub202441</a:t>
            </a:r>
            <a:endParaRPr lang="nl-NL" sz="1600" dirty="0" smtClean="0"/>
          </a:p>
          <a:p>
            <a:pPr marL="0" indent="0">
              <a:buFontTx/>
              <a:buNone/>
              <a:defRPr/>
            </a:pPr>
            <a:r>
              <a:rPr lang="nl-NL" dirty="0" smtClean="0"/>
              <a:t>5. Zandpalen </a:t>
            </a:r>
            <a:r>
              <a:rPr lang="nl-NL" dirty="0"/>
              <a:t>aanbrengen. </a:t>
            </a:r>
            <a:endParaRPr lang="nl-NL" dirty="0" smtClean="0"/>
          </a:p>
          <a:p>
            <a:pPr marL="0" indent="0">
              <a:buFontTx/>
              <a:buNone/>
              <a:defRPr/>
            </a:pPr>
            <a:r>
              <a:rPr lang="nl-NL" dirty="0" smtClean="0"/>
              <a:t>6.  (drainagebuizen doorspuiten)</a:t>
            </a:r>
            <a:endParaRPr lang="nl-NL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1. Waterafvoer verbeteren</a:t>
            </a:r>
          </a:p>
        </p:txBody>
      </p:sp>
      <p:sp>
        <p:nvSpPr>
          <p:cNvPr id="2969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6" y="980728"/>
            <a:ext cx="10197432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Diepe grondbewerking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480000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069467"/>
      </p:ext>
    </p:extLst>
  </p:cSld>
  <p:clrMapOvr>
    <a:masterClrMapping/>
  </p:clrMapOvr>
  <p:transition spd="med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60325"/>
            <a:ext cx="7286625" cy="2000523"/>
          </a:xfrm>
        </p:spPr>
        <p:txBody>
          <a:bodyPr/>
          <a:lstStyle/>
          <a:p>
            <a:r>
              <a:rPr lang="nl-NL" dirty="0" smtClean="0"/>
              <a:t>Grondverbetering:</a:t>
            </a:r>
            <a:br>
              <a:rPr lang="nl-NL" dirty="0" smtClean="0"/>
            </a:br>
            <a:r>
              <a:rPr lang="nl-NL" dirty="0" smtClean="0"/>
              <a:t>leem er uit en zand er 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3" y="1534972"/>
            <a:ext cx="7083061" cy="53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782306"/>
      </p:ext>
    </p:extLst>
  </p:cSld>
  <p:clrMapOvr>
    <a:masterClrMapping/>
  </p:clrMapOvr>
  <p:transition spd="med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Drainagebuis leggen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" y="714375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358489"/>
      </p:ext>
    </p:extLst>
  </p:cSld>
  <p:clrMapOvr>
    <a:masterClrMapping/>
  </p:clrMapOvr>
  <p:transition spd="med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Zandpalen aanbrengen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836712"/>
            <a:ext cx="5616624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399742"/>
      </p:ext>
    </p:extLst>
  </p:cSld>
  <p:clrMapOvr>
    <a:masterClrMapping/>
  </p:clrMapOvr>
  <p:transition spd="med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Transfer</a:t>
            </a:r>
          </a:p>
        </p:txBody>
      </p:sp>
      <p:sp>
        <p:nvSpPr>
          <p:cNvPr id="3993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Hoe ziet de ideale praktijkles er uit om veel te leren over drainage en waterafvoersystemen?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027345" cy="525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6600" dirty="0" smtClean="0"/>
              <a:t>Wateroverlast</a:t>
            </a:r>
            <a:endParaRPr lang="nl-NL" sz="6600" dirty="0"/>
          </a:p>
        </p:txBody>
      </p:sp>
    </p:spTree>
    <p:extLst>
      <p:ext uri="{BB962C8B-B14F-4D97-AF65-F5344CB8AC3E}">
        <p14:creationId xmlns:p14="http://schemas.microsoft.com/office/powerpoint/2010/main" val="2600534128"/>
      </p:ext>
    </p:extLst>
  </p:cSld>
  <p:clrMapOvr>
    <a:masterClrMapping/>
  </p:clrMapOvr>
  <p:transition spd="med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ttp://api.ning.com/files/t1m8IGdpHO-gZDDBRM9s-XsVX6JSnl3uQ0NAjHaTzKUo92g63m7RBmqcqH6j05h3FTpEJSrIJHa9nJ*xXBPiNeT-PrBfr74J/091229wateroverlastGoo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476250"/>
            <a:ext cx="9521266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8"/>
            <a:ext cx="8893175" cy="6668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Proeve van Bekwaamheid</a:t>
            </a:r>
          </a:p>
        </p:txBody>
      </p:sp>
      <p:sp>
        <p:nvSpPr>
          <p:cNvPr id="1536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Heel veel onderdelen.</a:t>
            </a:r>
          </a:p>
          <a:p>
            <a:r>
              <a:rPr lang="nl-NL" smtClean="0"/>
              <a:t>Kan niet allemaal in één project.</a:t>
            </a:r>
          </a:p>
          <a:p>
            <a:r>
              <a:rPr lang="nl-NL" smtClean="0"/>
              <a:t>Daarom voor drainage apart bewijsstuk nodig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914400" y="60325"/>
            <a:ext cx="7286625" cy="2505075"/>
          </a:xfrm>
        </p:spPr>
        <p:txBody>
          <a:bodyPr/>
          <a:lstStyle/>
          <a:p>
            <a:r>
              <a:rPr lang="nl-NL" smtClean="0"/>
              <a:t>Waar moet je op letten als een klant je vraagt om een waterprobleem in de tuin op te lossen?</a:t>
            </a:r>
            <a:br>
              <a:rPr lang="nl-NL" smtClean="0"/>
            </a:br>
            <a:endParaRPr lang="nl-NL" smtClean="0"/>
          </a:p>
        </p:txBody>
      </p:sp>
      <p:sp>
        <p:nvSpPr>
          <p:cNvPr id="20483" name="Tijdelijke aanduiding voor inhoud 2"/>
          <p:cNvSpPr>
            <a:spLocks noGrp="1"/>
          </p:cNvSpPr>
          <p:nvPr>
            <p:ph idx="1"/>
          </p:nvPr>
        </p:nvSpPr>
        <p:spPr>
          <a:xfrm>
            <a:off x="684213" y="2636838"/>
            <a:ext cx="7773987" cy="27733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nl-NL" dirty="0" smtClean="0"/>
              <a:t>Wanneer is het nat?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l-NL" dirty="0" smtClean="0"/>
              <a:t>Hoe is de situatie in de tuin?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l-NL" dirty="0" smtClean="0"/>
              <a:t>Hoe is de omgeving?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l-NL" dirty="0" smtClean="0"/>
              <a:t>Hoe ziet de bodem er uit?</a:t>
            </a:r>
          </a:p>
          <a:p>
            <a:pPr>
              <a:defRPr/>
            </a:pPr>
            <a:endParaRPr lang="nl-NL" dirty="0" smtClean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600" y="3433763"/>
            <a:ext cx="2413000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Titel 1"/>
          <p:cNvSpPr>
            <a:spLocks noGrp="1"/>
          </p:cNvSpPr>
          <p:nvPr>
            <p:ph type="title"/>
          </p:nvPr>
        </p:nvSpPr>
        <p:spPr>
          <a:xfrm>
            <a:off x="914400" y="60325"/>
            <a:ext cx="7286625" cy="1423988"/>
          </a:xfrm>
        </p:spPr>
        <p:txBody>
          <a:bodyPr/>
          <a:lstStyle/>
          <a:p>
            <a:r>
              <a:rPr lang="nl-NL" smtClean="0"/>
              <a:t>1. Wanneer is het nat?</a:t>
            </a:r>
          </a:p>
        </p:txBody>
      </p:sp>
      <p:sp>
        <p:nvSpPr>
          <p:cNvPr id="22532" name="Tijdelijke aanduiding voor inhoud 2"/>
          <p:cNvSpPr>
            <a:spLocks noGrp="1"/>
          </p:cNvSpPr>
          <p:nvPr>
            <p:ph idx="1"/>
          </p:nvPr>
        </p:nvSpPr>
        <p:spPr>
          <a:xfrm>
            <a:off x="684213" y="1628775"/>
            <a:ext cx="7773987" cy="3781425"/>
          </a:xfrm>
        </p:spPr>
        <p:txBody>
          <a:bodyPr/>
          <a:lstStyle/>
          <a:p>
            <a:r>
              <a:rPr lang="nl-NL" dirty="0" smtClean="0"/>
              <a:t>alleen bij hevige regenval?</a:t>
            </a:r>
          </a:p>
          <a:p>
            <a:r>
              <a:rPr lang="nl-NL" dirty="0" smtClean="0"/>
              <a:t>hele jaar door? </a:t>
            </a:r>
          </a:p>
          <a:p>
            <a:r>
              <a:rPr lang="nl-NL" dirty="0" smtClean="0"/>
              <a:t>hoe lang duurt het voor de grond weer droog is?</a:t>
            </a: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4050" y="3860800"/>
            <a:ext cx="4679950" cy="297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250825" y="60325"/>
            <a:ext cx="8713788" cy="2505075"/>
          </a:xfrm>
        </p:spPr>
        <p:txBody>
          <a:bodyPr/>
          <a:lstStyle/>
          <a:p>
            <a:r>
              <a:rPr lang="nl-NL" smtClean="0"/>
              <a:t>2. Hoe is de waterafvoer van de daken en het terras?</a:t>
            </a:r>
            <a:br>
              <a:rPr lang="nl-NL" smtClean="0"/>
            </a:br>
            <a:endParaRPr lang="nl-NL" smtClean="0"/>
          </a:p>
        </p:txBody>
      </p:sp>
      <p:sp>
        <p:nvSpPr>
          <p:cNvPr id="23555" name="Tijdelijke aanduiding voor inhoud 2"/>
          <p:cNvSpPr>
            <a:spLocks noGrp="1"/>
          </p:cNvSpPr>
          <p:nvPr>
            <p:ph idx="1"/>
          </p:nvPr>
        </p:nvSpPr>
        <p:spPr>
          <a:xfrm>
            <a:off x="611188" y="1773238"/>
            <a:ext cx="7847012" cy="3636962"/>
          </a:xfrm>
        </p:spPr>
        <p:txBody>
          <a:bodyPr/>
          <a:lstStyle/>
          <a:p>
            <a:r>
              <a:rPr lang="nl-NL" smtClean="0"/>
              <a:t>wordt dat afgevoerd naar het riool of </a:t>
            </a:r>
          </a:p>
          <a:p>
            <a:r>
              <a:rPr lang="nl-NL" smtClean="0"/>
              <a:t>in de grond? </a:t>
            </a:r>
          </a:p>
          <a:p>
            <a:r>
              <a:rPr lang="nl-NL" smtClean="0"/>
              <a:t>Border?</a:t>
            </a:r>
          </a:p>
          <a:p>
            <a:r>
              <a:rPr lang="nl-NL" smtClean="0"/>
              <a:t>Grasveld?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3651250"/>
            <a:ext cx="2519362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4975" y="3621088"/>
            <a:ext cx="2922588" cy="21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3240088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Titel 1"/>
          <p:cNvSpPr>
            <a:spLocks noGrp="1"/>
          </p:cNvSpPr>
          <p:nvPr>
            <p:ph type="title"/>
          </p:nvPr>
        </p:nvSpPr>
        <p:spPr>
          <a:xfrm>
            <a:off x="107950" y="60325"/>
            <a:ext cx="8928100" cy="1208088"/>
          </a:xfrm>
        </p:spPr>
        <p:txBody>
          <a:bodyPr/>
          <a:lstStyle/>
          <a:p>
            <a:r>
              <a:rPr lang="nl-NL" sz="3600" smtClean="0"/>
              <a:t>3. Hoe is de ligging ten opzichte van de omgeving?</a:t>
            </a:r>
          </a:p>
        </p:txBody>
      </p:sp>
      <p:sp>
        <p:nvSpPr>
          <p:cNvPr id="24580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hoog of laag?</a:t>
            </a:r>
          </a:p>
          <a:p>
            <a:r>
              <a:rPr lang="nl-NL" dirty="0" smtClean="0"/>
              <a:t>is er een sloot in de buurt? </a:t>
            </a:r>
          </a:p>
          <a:p>
            <a:r>
              <a:rPr lang="nl-NL" dirty="0" smtClean="0"/>
              <a:t>kan daar het water op afgevoerd worden?</a:t>
            </a:r>
          </a:p>
          <a:p>
            <a:r>
              <a:rPr lang="nl-NL" dirty="0" smtClean="0"/>
              <a:t>of staat het waterpeil er erg hoog ten opzichte van de tuin?</a:t>
            </a:r>
            <a:br>
              <a:rPr lang="nl-NL" dirty="0" smtClean="0"/>
            </a:br>
            <a:endParaRPr lang="nl-NL" dirty="0" smtClean="0"/>
          </a:p>
        </p:txBody>
      </p:sp>
      <p:pic>
        <p:nvPicPr>
          <p:cNvPr id="24581" name="Afbeelding 4" descr="http://users.telenet.be/jan.mieke.bastiaens/images/vroeger%20en%20nu/verdiepte%20tuin%202%2020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508500"/>
            <a:ext cx="32766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 presentatie blauw">
  <a:themeElements>
    <a:clrScheme name="Standaard presentatie blau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 presentatie blau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ard presentatie blau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 presentatie blau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 presentatie blau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 presentatie blau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 presentatie blau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 presentatie blau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 presentatie blau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10685</TotalTime>
  <Words>271</Words>
  <Application>Microsoft Office PowerPoint</Application>
  <PresentationFormat>Diavoorstelling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Standaard presentatie blauw</vt:lpstr>
      <vt:lpstr>Terugblik</vt:lpstr>
      <vt:lpstr>PowerPoint-presentatie</vt:lpstr>
      <vt:lpstr>PowerPoint-presentatie</vt:lpstr>
      <vt:lpstr>PowerPoint-presentatie</vt:lpstr>
      <vt:lpstr>Proeve van Bekwaamheid</vt:lpstr>
      <vt:lpstr>Waar moet je op letten als een klant je vraagt om een waterprobleem in de tuin op te lossen? </vt:lpstr>
      <vt:lpstr>1. Wanneer is het nat?</vt:lpstr>
      <vt:lpstr>2. Hoe is de waterafvoer van de daken en het terras? </vt:lpstr>
      <vt:lpstr>3. Hoe is de ligging ten opzichte van de omgeving?</vt:lpstr>
      <vt:lpstr>4. Hoe is de grond tot 1,20 meter diepte?</vt:lpstr>
      <vt:lpstr>Oplossingen voor de wateroverlast in een tuin:</vt:lpstr>
      <vt:lpstr>1. Waterafvoer verbeteren</vt:lpstr>
      <vt:lpstr>Diepe grondbewerking</vt:lpstr>
      <vt:lpstr>Grondverbetering: leem er uit en zand er in</vt:lpstr>
      <vt:lpstr>Drainagebuis leggen</vt:lpstr>
      <vt:lpstr>Zandpalen aanbrengen</vt:lpstr>
      <vt:lpstr>Transfer</vt:lpstr>
    </vt:vector>
  </TitlesOfParts>
  <Manager>C.J.M. Snippert</Manager>
  <Company>AOC OOst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Voorlichting MBO decanen versie 7 2006</dc:title>
  <dc:subject>De MBO-opleidingen AOC OOst</dc:subject>
  <dc:creator>C.J.M. Snippert</dc:creator>
  <cp:keywords>decanensheets</cp:keywords>
  <cp:lastModifiedBy>Dick Neut</cp:lastModifiedBy>
  <cp:revision>738</cp:revision>
  <cp:lastPrinted>2012-03-23T15:10:34Z</cp:lastPrinted>
  <dcterms:created xsi:type="dcterms:W3CDTF">1999-12-27T19:53:55Z</dcterms:created>
  <dcterms:modified xsi:type="dcterms:W3CDTF">2014-02-03T09:30:28Z</dcterms:modified>
  <cp:category>PR</cp:category>
</cp:coreProperties>
</file>